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15"/>
  </p:notesMasterIdLst>
  <p:handoutMasterIdLst>
    <p:handoutMasterId r:id="rId16"/>
  </p:handoutMasterIdLst>
  <p:sldIdLst>
    <p:sldId id="256" r:id="rId4"/>
    <p:sldId id="270" r:id="rId5"/>
    <p:sldId id="257" r:id="rId6"/>
    <p:sldId id="258" r:id="rId7"/>
    <p:sldId id="259" r:id="rId8"/>
    <p:sldId id="265" r:id="rId9"/>
    <p:sldId id="271" r:id="rId10"/>
    <p:sldId id="272" r:id="rId11"/>
    <p:sldId id="273" r:id="rId12"/>
    <p:sldId id="276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7848EE-553F-4FBA-8096-AA964C2CA4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r-Cyrl-RS"/>
              <a:t>Електротехничка школа "Стари град"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B89228-6B65-478D-98B9-414700B247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63604-CF71-4A2B-BFBF-03EF1A2E1D2C}" type="datetime1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FFBEF-F9A2-4E8F-B037-69D99DE239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r-Cyrl-RS"/>
              <a:t>Лабораторија за Електронику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D490D-0D70-4E9A-9EB5-25240BE64A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D182F-BADF-44F2-8D71-8000099CC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743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r-Cyrl-RS"/>
              <a:t>Електротехничка школа "Стари град"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7DE02-7A54-4738-B41B-F28B1F6ED971}" type="datetime1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r-Cyrl-RS"/>
              <a:t>Лабораторија за Електронику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29841-0581-412B-842A-62B6B9CC1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290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2CB07-A319-415A-B171-453CAAC2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5A83-D24F-4A34-BB1F-D07EB9706E34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2BBB0-CA22-4E47-AB09-B9784E407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8900-356C-4A2C-BCF3-2C980A0C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6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B16C-D0A4-4E91-88B7-349ECC1D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D54BB-0E7B-43E1-AED0-9D93FB837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892B4-5ED1-4387-BD92-F4CAD759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0FCB-FAD7-4376-B6E4-37358A04F896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08A4-978B-45FC-9F95-D7DFD64F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A7E9B-F8C6-4800-953A-F43F5C87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7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A3640-4AA1-4269-BF00-3ABA5D801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203E-A8E8-4D6E-9312-95B78141A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BF837-D131-4466-8DC8-80DFCF1C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0525-5932-4193-BF73-698FAA83B921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8D03B-2A3A-4F96-BAE7-2E706812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9DA4E-51EF-481D-BD04-8CD9A01F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2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06AD-579E-4A37-9234-F09BED967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F4111-986F-488F-ABFF-7CE368A54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29D09-E751-4DFF-B512-3C4C36FA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A842-E01A-485E-B060-18F849A50B6A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CC70D-FBFA-47A1-8B9C-B83C26B8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A9CE1-8EC3-419D-AFF8-55579849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0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4BB9-87AB-436E-BC5F-6CACACB0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D359-7DA3-4E02-84D3-1ED4C2727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A1547-F111-4F84-B137-A10359E9C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7C67-66EE-417B-8119-AF55DB88C46D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E2E4D-B04A-45A8-9197-AFF0F5C88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F6A8-274E-4294-B932-DDF4C0BB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07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40266-D8F7-4EBC-BD9F-27D696B8E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A42D6-6235-4599-B05A-2240CE33A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CDA7E-61C6-48E1-A0AD-B8150CBAB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896C3-7A10-485D-90AF-6D59BEF744DA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F4275-CCED-4244-8725-48DC49FD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7C566-FA6F-4181-9AA4-04C06FF0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98FD6-C3FC-4366-AD0F-7BD8CEE0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E50BC-EF6F-424E-B81D-6245DD962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9F952-2F44-4E9B-BB6F-5E0D2B889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99B3B-9B8B-4FAB-8CEC-8B7AB3716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61B3-F482-4DC3-A688-A3603772D4BA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29AF5-1C79-45EA-8770-8385359F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F6F9D-F631-4814-92AE-0E9BF974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81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76A12-E5AE-4E5E-9F51-E8F56C5E6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60A39-FEAC-456F-83B0-600D72B6C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6672F-BF65-4E6C-A788-ADEC3E7F4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4D68AA-C531-4B1B-AF82-A0B7AAED7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564B3-3ED7-4411-BDC4-CF438A7E3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59DE4-6988-4F36-B4C5-B4060790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3D07-62A6-4E8A-AA9C-72BB0652DB85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546ED9-BE5C-4DAE-B779-38EC8C2F3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360D7-AF52-46EA-B14C-4FDA618E7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63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68CC-B7D2-489E-94C4-0FB94C63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CCE19D-150D-4ABC-9ACB-1C9F8E38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D0D-D1D0-42D6-8BCB-1F9418A24317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2507F-4105-40B1-B21C-D9309F5C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B3BC2-A1B8-4CA6-8720-38FE58DED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33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4AF12-E221-49DF-8D5D-9FAB2FBA7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DCA3E-FA89-4CFA-BC26-B102703B585C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5B5DA-B91A-4BBD-A0DB-E4F9CE08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4BD80-F35C-4C2B-ADAE-07F52720B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42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ADC2E-694F-4BC1-A078-3945AA502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E747A-A2D4-4781-A896-4669E40CE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C7080-E42E-4C72-9E8A-36CECB4BC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64C37-20A2-4C27-AC17-503C7AE3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2CC7-3379-4C56-BD4E-6FA5113983C0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2DC37-8DEA-43DA-B2F7-B9915791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2B08B-FD89-4B28-8C68-D0048528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8BEFA-C66F-415C-959F-A5D8584E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35070-33AE-4A44-ADBB-5055AB16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5F04D-D37E-4447-A726-46A4DAF5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42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29F7-FEA2-4B9D-8682-B0AC5633B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1AA76C-9802-4052-8AC2-57FA8D93A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2A218-5BE2-42E0-8A00-EED7ECD14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35AFC-979C-48DC-95CE-3DF9599B5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675C-E2ED-429B-ABCF-CC67DA48C119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79410-D9B3-41C7-BBE3-468478196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A2299-AF7F-4C2D-80D1-488934F2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12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B506-CAF4-43D7-8624-38A6FBFD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4EF05-D879-4523-A5F9-C97581654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081DA-D0D2-4B6D-83C8-CB0E9F490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8161-74A3-4D4B-897B-38FFDA11F7E6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DA3B2-92E6-4B2F-9007-17A103830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43E43-6114-4523-B63D-6E606A7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12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FCCDD-E9CE-4A74-B4CD-FBF6F62A56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BE193-31ED-4C87-BE07-A387C8ECB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C5613-FCD9-45D0-A9E9-57538003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78F1-0D09-4028-949A-CEAFB91C9877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1064F-EE91-44A8-9FC3-6BA7A87CD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A9F83-8C53-4F05-9F1F-34A2091A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38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26B0-15B4-48FB-8B9B-BDD653144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E44EF0-CEC3-45BB-94F4-432E97D01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2CB07-A319-415A-B171-453CAAC2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509F-6683-46C0-B2AC-A86FA8C8162D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2BBB0-CA22-4E47-AB09-B9784E407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8900-356C-4A2C-BCF3-2C980A0C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094E3-73FD-45D5-ACFA-8BC24D07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727C3-34DB-4535-84CC-2AE544AF3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8BEFA-C66F-415C-959F-A5D8584E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2FE8-EB48-42AB-B46C-26D987EEAA55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35070-33AE-4A44-ADBB-5055AB16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5F04D-D37E-4447-A726-46A4DAF5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22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F079-145F-4083-9E82-1E15675B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94C1F-706A-4D6F-B1E1-AEAA5FC92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5E177-2B5A-4FF8-8340-28DE17C1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5CEC-D0F9-49FD-9596-435FA3043702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BA007-86A5-4BA1-8CEC-EFA79A45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8089A-AEB3-4D02-B8FF-9D28876CF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288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2DCC-3E6A-4E43-BDF0-FAF52D2ED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2B6F-F18D-4B8C-88EC-222B7698F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F9869-3D1D-49F0-891F-91C9C7B29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4142C-9033-4A5F-8138-5915355D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5958-CAD1-41B6-95E6-74DBF706CDD8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B617-36FB-4BBA-AEA3-43BA01A8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08360-4639-4AFF-AF7C-A4469912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116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41C3-9765-438C-AAFE-366B0BF7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520FE-79C7-4CD5-B0E2-3074EFA4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C0A8D-C0C8-4A9C-843F-53B8F9A6A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38515-F989-4DD6-AF59-764222EDC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3A654-CA81-4AF6-8FB7-A941B47E8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398375-79E1-4243-BB96-DB627D690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3B85-10EB-4E40-9BAB-3B8E7634C8D8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41A0E0-A2E4-41F9-996E-15C38F33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96EB4-A652-4ECE-8B85-91475A10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235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DD47-DEDD-43C7-AB4A-5D912DA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3AE8D-0FA8-4ADA-827E-38B7B88C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11AE-8BE1-4C8D-92BD-EF6ED2F68689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B9684-21FC-4CB7-A810-54BC46C3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868C-F463-4F51-ACFC-2FC12400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739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6B6D5-AEAA-4F4A-A873-7BA8D167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75D6-CB88-4D04-9E8A-BD92DC43FB46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F13E-8117-42A1-8B81-870AE189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E0381-4F5D-49EC-B3FE-FF96776B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5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F079-145F-4083-9E82-1E15675B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94C1F-706A-4D6F-B1E1-AEAA5FC92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5E177-2B5A-4FF8-8340-28DE17C1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23DA-9E17-448B-8AF3-4E4871D7B5C8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BA007-86A5-4BA1-8CEC-EFA79A45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8089A-AEB3-4D02-B8FF-9D28876CF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56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5E63-3F26-409D-AAAC-79AD7FA7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89C6-3461-4C83-8E5D-D3F44171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E43A6-3C04-4342-98A2-060AB71AA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4EA89-9C8B-4AC5-821B-35AD5B93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C6A9-00C6-4F53-9B88-2F142187ECF1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28867-129B-4CFC-8B20-16AD7FBE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AD6B7-4EDE-40BC-A4D1-C62FFB71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206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384F-4DEA-4491-A266-8273EF45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28999-438B-4479-9C08-D9D8BCDA3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7E3F0-D8D3-498A-AA5D-DB0298861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7E238-C182-4D90-8E18-7A68B243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86DA-6F6A-452D-8CB9-FF9AD23235BA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725F0-D1D2-434E-932F-B0C81DBB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2FA16-07FC-4C40-BADE-2C360D67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6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B16C-D0A4-4E91-88B7-349ECC1D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D54BB-0E7B-43E1-AED0-9D93FB837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892B4-5ED1-4387-BD92-F4CAD759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B738-69A5-4FBB-A3E5-7B93FC4F2CA8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08A4-978B-45FC-9F95-D7DFD64F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A7E9B-F8C6-4800-953A-F43F5C87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913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A3640-4AA1-4269-BF00-3ABA5D801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203E-A8E8-4D6E-9312-95B78141A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BF837-D131-4466-8DC8-80DFCF1C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4D6A-1340-4861-92A1-1433436940C3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8D03B-2A3A-4F96-BAE7-2E706812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9DA4E-51EF-481D-BD04-8CD9A01F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2DCC-3E6A-4E43-BDF0-FAF52D2ED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2B6F-F18D-4B8C-88EC-222B7698F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F9869-3D1D-49F0-891F-91C9C7B29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4142C-9033-4A5F-8138-5915355D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C2D-7FBC-419C-BB0B-DB914C7207F8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B617-36FB-4BBA-AEA3-43BA01A8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08360-4639-4AFF-AF7C-A4469912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0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41C3-9765-438C-AAFE-366B0BF7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520FE-79C7-4CD5-B0E2-3074EFA4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C0A8D-C0C8-4A9C-843F-53B8F9A6A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38515-F989-4DD6-AF59-764222EDC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3A654-CA81-4AF6-8FB7-A941B47E8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398375-79E1-4243-BB96-DB627D690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C14C-2594-40E9-B217-4C5668DA9B57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41A0E0-A2E4-41F9-996E-15C38F33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96EB4-A652-4ECE-8B85-91475A10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6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DD47-DEDD-43C7-AB4A-5D912DA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3AE8D-0FA8-4ADA-827E-38B7B88C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2008-4A01-4B8C-BA68-E3295298BF86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B9684-21FC-4CB7-A810-54BC46C3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868C-F463-4F51-ACFC-2FC12400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6B6D5-AEAA-4F4A-A873-7BA8D167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A947C-26EE-4CD0-BF84-F4E3B0274BBD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F13E-8117-42A1-8B81-870AE189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E0381-4F5D-49EC-B3FE-FF96776B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8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5E63-3F26-409D-AAAC-79AD7FA7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89C6-3461-4C83-8E5D-D3F44171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E43A6-3C04-4342-98A2-060AB71AA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4EA89-9C8B-4AC5-821B-35AD5B93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EA58-AF42-4BBA-A116-A334D3B9686C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28867-129B-4CFC-8B20-16AD7FBE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AD6B7-4EDE-40BC-A4D1-C62FFB71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384F-4DEA-4491-A266-8273EF45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28999-438B-4479-9C08-D9D8BCDA3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7E3F0-D8D3-498A-AA5D-DB0298861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7E238-C182-4D90-8E18-7A68B243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544A-D34C-4FEC-941C-022016A63C99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725F0-D1D2-434E-932F-B0C81DBB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2FA16-07FC-4C40-BADE-2C360D67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2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79810-5FCC-4E8E-95CE-4AB8D98E6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47CA-740A-49F9-9CD0-96FA0BBEC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97B42-8151-41A1-8A24-E3478514E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9E2EB-11E3-4A6C-B471-3F4DC2D7E0D8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23AFB-77F8-44E1-8616-8A0FE6746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4E233-D76C-498E-8CC3-9F7AE0FA6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4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5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9DB8C8-9DDE-4DE4-96DD-CFB9BB34B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CAACF-3705-4EB4-B030-3AD865B69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F70FB-AFC9-4455-8BDE-A3CA84677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02C9-4322-454C-A1E9-2A2918EE2C52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B041C-69CB-4664-AAD3-5643B8DAE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0140F-3F27-4750-A726-3C59E3D1B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6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5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79810-5FCC-4E8E-95CE-4AB8D98E6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47CA-740A-49F9-9CD0-96FA0BBEC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97B42-8151-41A1-8A24-E3478514E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41AD8-C9EA-4E42-BD20-330987F42411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23AFB-77F8-44E1-8616-8A0FE6746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4E233-D76C-498E-8CC3-9F7AE0FA6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8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EE510-714B-4281-BFF7-83FD936E800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48978" y="1741888"/>
            <a:ext cx="10696575" cy="2096570"/>
          </a:xfrm>
        </p:spPr>
        <p:txBody>
          <a:bodyPr>
            <a:noAutofit/>
          </a:bodyPr>
          <a:lstStyle/>
          <a:p>
            <a:pPr algn="ctr"/>
            <a:r>
              <a:rPr lang="sr-Cyrl-RS" sz="6000" b="1" dirty="0"/>
              <a:t>Појачавач са </a:t>
            </a:r>
            <a:r>
              <a:rPr lang="en-US" sz="6000" b="1" dirty="0"/>
              <a:t>FET</a:t>
            </a:r>
            <a:r>
              <a:rPr lang="sr-Cyrl-RS" sz="6000" b="1" dirty="0"/>
              <a:t> транзистором</a:t>
            </a:r>
            <a:endParaRPr lang="en-US" sz="6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7BC8C-EEB2-41FC-A1A2-1E5E03327FC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00199" y="501651"/>
            <a:ext cx="4410075" cy="450850"/>
          </a:xfrm>
        </p:spPr>
        <p:txBody>
          <a:bodyPr/>
          <a:lstStyle/>
          <a:p>
            <a:pPr marL="0" indent="0">
              <a:buNone/>
            </a:pPr>
            <a:r>
              <a:rPr lang="sr-Cyrl-RS" sz="2400" dirty="0"/>
              <a:t>Лабораторијска вежба</a:t>
            </a:r>
            <a:r>
              <a:rPr lang="en-US" sz="2400" dirty="0"/>
              <a:t> </a:t>
            </a:r>
            <a:r>
              <a:rPr lang="sr-Cyrl-RS" sz="2400" dirty="0"/>
              <a:t>број.  10</a:t>
            </a:r>
            <a:endParaRPr lang="en-US" sz="2400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99ACD3F-9B46-4018-ACBE-AF087F59E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2BA7-21EE-4B84-94C5-0FB6078894A5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700D07F-D840-4E24-BE32-76EFD52E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F53D33A-F971-405E-99E5-A9B026AD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4D96B5-B29D-4097-A452-AA769A524FCC}"/>
              </a:ext>
            </a:extLst>
          </p:cNvPr>
          <p:cNvSpPr/>
          <p:nvPr/>
        </p:nvSpPr>
        <p:spPr>
          <a:xfrm>
            <a:off x="1779914" y="5104005"/>
            <a:ext cx="86321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400" dirty="0"/>
              <a:t>Вежба се изводи симулацијом у програмском пакету</a:t>
            </a:r>
            <a:r>
              <a:rPr lang="en-US" sz="2400" dirty="0"/>
              <a:t> NI Multisim</a:t>
            </a:r>
            <a:endParaRPr lang="sr-Cyrl-RS" sz="2400" dirty="0"/>
          </a:p>
          <a:p>
            <a:pPr algn="ctr"/>
            <a:r>
              <a:rPr lang="sr-Cyrl-RS" dirty="0"/>
              <a:t>У бази података о компонентама треба да имате </a:t>
            </a:r>
            <a:r>
              <a:rPr lang="en-US" dirty="0"/>
              <a:t>FET </a:t>
            </a:r>
            <a:r>
              <a:rPr lang="sr-Cyrl-RS" dirty="0"/>
              <a:t>транзисторе</a:t>
            </a:r>
          </a:p>
          <a:p>
            <a:pPr algn="ctr"/>
            <a:r>
              <a:rPr lang="en-US" dirty="0"/>
              <a:t>BF245A, BF245B</a:t>
            </a:r>
            <a:r>
              <a:rPr lang="sr-Cyrl-RS" dirty="0"/>
              <a:t> и </a:t>
            </a:r>
            <a:r>
              <a:rPr lang="en-US" dirty="0"/>
              <a:t>BF245C </a:t>
            </a:r>
            <a:r>
              <a:rPr lang="sr-Cyrl-RS" dirty="0"/>
              <a:t>или да их сами додате са припадајућим моделом</a:t>
            </a:r>
          </a:p>
        </p:txBody>
      </p:sp>
    </p:spTree>
    <p:extLst>
      <p:ext uri="{BB962C8B-B14F-4D97-AF65-F5344CB8AC3E}">
        <p14:creationId xmlns:p14="http://schemas.microsoft.com/office/powerpoint/2010/main" val="622630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4C44C1-5960-4588-9E86-A5DC7ABDC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B2A28A-49C1-4E56-87D4-0B31CE0F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F2F79-731D-49CC-8FCE-5BFDA178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5F9DF0-969E-4A5D-9469-2AC99216B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6548"/>
            <a:ext cx="12192000" cy="59649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10B10B-9E66-4A31-9AB5-91702017F16C}"/>
              </a:ext>
            </a:extLst>
          </p:cNvPr>
          <p:cNvSpPr txBox="1"/>
          <p:nvPr/>
        </p:nvSpPr>
        <p:spPr>
          <a:xfrm flipH="1">
            <a:off x="758430" y="136524"/>
            <a:ext cx="7899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Подаци за </a:t>
            </a:r>
            <a:r>
              <a:rPr lang="en-US" dirty="0"/>
              <a:t>BF245C – </a:t>
            </a:r>
            <a:r>
              <a:rPr lang="sr-Cyrl-RS" dirty="0"/>
              <a:t>празан ход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605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7A0E2F-C45D-4A98-9DA5-C89128307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87997-232D-4C24-9A63-5AEB40FB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4ECA9-E3A3-413D-A3DF-451B54B6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FD3DDB-675E-4B02-BC99-3F21D8219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2820"/>
            <a:ext cx="12192000" cy="59923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729F18-0735-4033-99F4-9D6AF5EF6376}"/>
              </a:ext>
            </a:extLst>
          </p:cNvPr>
          <p:cNvSpPr txBox="1"/>
          <p:nvPr/>
        </p:nvSpPr>
        <p:spPr>
          <a:xfrm flipH="1">
            <a:off x="758430" y="136524"/>
            <a:ext cx="7899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Подаци за </a:t>
            </a:r>
            <a:r>
              <a:rPr lang="en-US" dirty="0"/>
              <a:t>BF245C – </a:t>
            </a:r>
            <a:r>
              <a:rPr lang="sr-Cyrl-RS" dirty="0"/>
              <a:t>оптерећење 1К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3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D04374-1C89-4E42-9470-3ADE0F21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5A83-D24F-4A34-BB1F-D07EB9706E34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6D7F21-D912-4C76-B3BA-DE260E08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64D64-9B45-4B69-83C9-92D62F593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9E0AA4-11CF-407C-B724-2008AFE7A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338" y="235278"/>
            <a:ext cx="9668122" cy="63874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E93A475-ECCC-4EB2-823A-760BAAF8E966}"/>
              </a:ext>
            </a:extLst>
          </p:cNvPr>
          <p:cNvSpPr txBox="1"/>
          <p:nvPr/>
        </p:nvSpPr>
        <p:spPr>
          <a:xfrm>
            <a:off x="340377" y="235278"/>
            <a:ext cx="186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Основни подаци: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5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FDA5F-CC80-4743-96D7-E3F9D173D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E70C-4805-432A-88CE-3165D2457D48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BE201-1499-4F2D-9BA0-94744D59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4ACB60F-8834-40B9-9B31-EC80BEC95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2EC3-C095-42B7-B4A7-3195CEE148F5}"/>
              </a:ext>
            </a:extLst>
          </p:cNvPr>
          <p:cNvSpPr txBox="1"/>
          <p:nvPr/>
        </p:nvSpPr>
        <p:spPr>
          <a:xfrm>
            <a:off x="1895475" y="1285875"/>
            <a:ext cx="1105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dirty="0"/>
              <a:t>Задатак: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28849F-220D-4360-980F-C85B0AAD8937}"/>
              </a:ext>
            </a:extLst>
          </p:cNvPr>
          <p:cNvSpPr txBox="1"/>
          <p:nvPr/>
        </p:nvSpPr>
        <p:spPr>
          <a:xfrm>
            <a:off x="1895475" y="1733550"/>
            <a:ext cx="8089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Нацртати електричну шему у софтверском пакету </a:t>
            </a:r>
            <a:r>
              <a:rPr lang="en-US" dirty="0"/>
              <a:t>NI Multisim</a:t>
            </a:r>
            <a:r>
              <a:rPr lang="sr-Cyrl-RS" dirty="0"/>
              <a:t> према слици 1.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78F2F0-EA2C-495B-83DE-A619BA7371D0}"/>
              </a:ext>
            </a:extLst>
          </p:cNvPr>
          <p:cNvSpPr txBox="1"/>
          <p:nvPr/>
        </p:nvSpPr>
        <p:spPr>
          <a:xfrm>
            <a:off x="2143487" y="2271425"/>
            <a:ext cx="992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Слика 1.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E66B13-E355-4526-A624-8043A6A5D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993" y="2271425"/>
            <a:ext cx="9204664" cy="45310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C817353-48E1-41E8-AAC5-87172C40B15C}"/>
                  </a:ext>
                </a:extLst>
              </p:cNvPr>
              <p:cNvSpPr txBox="1"/>
              <p:nvPr/>
            </p:nvSpPr>
            <p:spPr>
              <a:xfrm>
                <a:off x="2045563" y="2456091"/>
                <a:ext cx="4009687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Cyrl-RS" dirty="0"/>
                  <a:t>Слика 1. Искључен потрошач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/>
                  <a:t> (1G</a:t>
                </a:r>
                <a:r>
                  <a:rPr lang="el-GR" dirty="0"/>
                  <a:t>Ω</a:t>
                </a:r>
                <a:r>
                  <a:rPr lang="en-US" dirty="0"/>
                  <a:t>)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C817353-48E1-41E8-AAC5-87172C40B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563" y="2456091"/>
                <a:ext cx="4009687" cy="390748"/>
              </a:xfrm>
              <a:prstGeom prst="rect">
                <a:avLst/>
              </a:prstGeom>
              <a:blipFill>
                <a:blip r:embed="rId3"/>
                <a:stretch>
                  <a:fillRect l="-1370" t="-7813" r="-304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FB8E9F42-B757-4876-8A25-150C739E9AE9}"/>
              </a:ext>
            </a:extLst>
          </p:cNvPr>
          <p:cNvSpPr/>
          <p:nvPr/>
        </p:nvSpPr>
        <p:spPr>
          <a:xfrm rot="10183635">
            <a:off x="9851623" y="3106415"/>
            <a:ext cx="443931" cy="75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3D1B274-0F98-4817-A1A9-A0A2DA1F1F03}"/>
                  </a:ext>
                </a:extLst>
              </p:cNvPr>
              <p:cNvSpPr txBox="1"/>
              <p:nvPr/>
            </p:nvSpPr>
            <p:spPr>
              <a:xfrm>
                <a:off x="10298747" y="2867267"/>
                <a:ext cx="4026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3D1B274-0F98-4817-A1A9-A0A2DA1F1F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747" y="2867267"/>
                <a:ext cx="402611" cy="276999"/>
              </a:xfrm>
              <a:prstGeom prst="rect">
                <a:avLst/>
              </a:prstGeom>
              <a:blipFill>
                <a:blip r:embed="rId4"/>
                <a:stretch>
                  <a:fillRect l="-12121" r="-7576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121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961DB0-B522-4BA7-A008-DE34DF8E6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76497"/>
            <a:ext cx="4352925" cy="4314825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7EBD4-1D65-4EB2-A68C-C37A99193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22.04.2020.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481E8-7143-4D5E-B2F9-A29396438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00836-5534-47F0-BFBC-F4881575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5057EE-F26E-457B-8CD1-67E9949371DE}"/>
              </a:ext>
            </a:extLst>
          </p:cNvPr>
          <p:cNvSpPr/>
          <p:nvPr/>
        </p:nvSpPr>
        <p:spPr>
          <a:xfrm>
            <a:off x="971549" y="566678"/>
            <a:ext cx="109156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dirty="0"/>
              <a:t>2.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На слици 2 су дате преносне а на слици 3. и излазне карактеристике транзистора </a:t>
            </a:r>
            <a:r>
              <a:rPr lang="en-US" dirty="0"/>
              <a:t>BF245B</a:t>
            </a:r>
            <a:r>
              <a:rPr lang="sr-Cyrl-RS" dirty="0"/>
              <a:t>. На њима нацртати радну праву за отпорност </a:t>
            </a:r>
            <a:r>
              <a:rPr lang="sr-Cyrl-RS" dirty="0" err="1"/>
              <a:t>сорса</a:t>
            </a:r>
            <a:r>
              <a:rPr lang="sr-Cyrl-RS" dirty="0"/>
              <a:t> од 510 </a:t>
            </a:r>
            <a:r>
              <a:rPr lang="el-GR" dirty="0"/>
              <a:t>Ω</a:t>
            </a:r>
            <a:r>
              <a:rPr lang="sr-Cyrl-RS" dirty="0"/>
              <a:t>. Са пресека радне праве и карактеристике прочитати струју </a:t>
            </a:r>
            <a:r>
              <a:rPr lang="sr-Cyrl-RS" dirty="0" err="1"/>
              <a:t>дрејна</a:t>
            </a:r>
            <a:r>
              <a:rPr lang="sr-Cyrl-RS" dirty="0"/>
              <a:t>.   Струја </a:t>
            </a:r>
            <a:r>
              <a:rPr lang="en-US" dirty="0"/>
              <a:t> Id</a:t>
            </a:r>
            <a:r>
              <a:rPr lang="sr-Cyrl-RS" dirty="0"/>
              <a:t>0</a:t>
            </a:r>
            <a:r>
              <a:rPr lang="en-US" dirty="0"/>
              <a:t>=		(-</a:t>
            </a:r>
            <a:r>
              <a:rPr lang="en-US" dirty="0" err="1"/>
              <a:t>Ugs</a:t>
            </a:r>
            <a:r>
              <a:rPr lang="en-US" dirty="0"/>
              <a:t>=Rs*Id=510*Id)</a:t>
            </a:r>
            <a:endParaRPr lang="sr-Cyrl-R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DA0145-30BB-4192-ADC4-5073F0DBC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100" y="1976497"/>
            <a:ext cx="4457700" cy="43910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1E18FA-E39E-4338-844B-6A6F3D930723}"/>
              </a:ext>
            </a:extLst>
          </p:cNvPr>
          <p:cNvSpPr txBox="1"/>
          <p:nvPr/>
        </p:nvSpPr>
        <p:spPr>
          <a:xfrm>
            <a:off x="3652838" y="1920041"/>
            <a:ext cx="992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Слика 2.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CCCB7A-5962-442F-AD76-82206FE6DE8D}"/>
              </a:ext>
            </a:extLst>
          </p:cNvPr>
          <p:cNvSpPr txBox="1"/>
          <p:nvPr/>
        </p:nvSpPr>
        <p:spPr>
          <a:xfrm>
            <a:off x="8539163" y="1911469"/>
            <a:ext cx="992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Слика 3.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B559AB-93AE-4B2B-986D-6D7AE2BDAA19}"/>
              </a:ext>
            </a:extLst>
          </p:cNvPr>
          <p:cNvCxnSpPr/>
          <p:nvPr/>
        </p:nvCxnSpPr>
        <p:spPr>
          <a:xfrm>
            <a:off x="3868445" y="1701307"/>
            <a:ext cx="1114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2DCC2ED5-87AF-43C5-AAA6-A02A38F68CA3}"/>
              </a:ext>
            </a:extLst>
          </p:cNvPr>
          <p:cNvSpPr/>
          <p:nvPr/>
        </p:nvSpPr>
        <p:spPr>
          <a:xfrm>
            <a:off x="5572217" y="5785295"/>
            <a:ext cx="224901" cy="18937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50A3ADAE-993E-41FE-9FD3-807912ED0E09}"/>
              </a:ext>
            </a:extLst>
          </p:cNvPr>
          <p:cNvSpPr/>
          <p:nvPr/>
        </p:nvSpPr>
        <p:spPr>
          <a:xfrm>
            <a:off x="3702654" y="3359136"/>
            <a:ext cx="224901" cy="18937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D1AC535-C1DD-46E2-B0ED-58C905C3D6AC}"/>
              </a:ext>
            </a:extLst>
          </p:cNvPr>
          <p:cNvCxnSpPr>
            <a:cxnSpLocks/>
          </p:cNvCxnSpPr>
          <p:nvPr/>
        </p:nvCxnSpPr>
        <p:spPr>
          <a:xfrm>
            <a:off x="3133534" y="2564562"/>
            <a:ext cx="2584246" cy="341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235CE50A-6767-4E65-A11F-407BF6AD29B8}"/>
              </a:ext>
            </a:extLst>
          </p:cNvPr>
          <p:cNvSpPr/>
          <p:nvPr/>
        </p:nvSpPr>
        <p:spPr>
          <a:xfrm>
            <a:off x="4896612" y="4892040"/>
            <a:ext cx="86258" cy="990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4ABFA8-CA99-40B3-BBAE-B35F9AD78DEB}"/>
              </a:ext>
            </a:extLst>
          </p:cNvPr>
          <p:cNvCxnSpPr>
            <a:cxnSpLocks/>
            <a:endCxn id="19" idx="6"/>
          </p:cNvCxnSpPr>
          <p:nvPr/>
        </p:nvCxnSpPr>
        <p:spPr>
          <a:xfrm>
            <a:off x="1927860" y="4941569"/>
            <a:ext cx="3055010" cy="1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E0E147-D5A0-489D-A646-8964C8265FBF}"/>
              </a:ext>
            </a:extLst>
          </p:cNvPr>
          <p:cNvCxnSpPr>
            <a:cxnSpLocks/>
          </p:cNvCxnSpPr>
          <p:nvPr/>
        </p:nvCxnSpPr>
        <p:spPr>
          <a:xfrm>
            <a:off x="8153400" y="1701307"/>
            <a:ext cx="2228850" cy="4889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5C26A65-3E98-4ED3-B78B-CA3B84C98957}"/>
                  </a:ext>
                </a:extLst>
              </p:cNvPr>
              <p:cNvSpPr txBox="1"/>
              <p:nvPr/>
            </p:nvSpPr>
            <p:spPr>
              <a:xfrm>
                <a:off x="1619059" y="4753540"/>
                <a:ext cx="3422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5C26A65-3E98-4ED3-B78B-CA3B84C98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059" y="4753540"/>
                <a:ext cx="342273" cy="276999"/>
              </a:xfrm>
              <a:prstGeom prst="rect">
                <a:avLst/>
              </a:prstGeom>
              <a:blipFill>
                <a:blip r:embed="rId4"/>
                <a:stretch>
                  <a:fillRect l="-17857" r="-7143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705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E8FC5-8A5E-466F-864B-B9CC340A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5A83-D24F-4A34-BB1F-D07EB9706E34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31732E-4FE5-4DB2-9619-A58226D1C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BC02A-46C4-47E2-8FB6-2DFD04C6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3C0D97D-354F-46F5-93CD-B68D7607CC8F}"/>
                  </a:ext>
                </a:extLst>
              </p:cNvPr>
              <p:cNvSpPr/>
              <p:nvPr/>
            </p:nvSpPr>
            <p:spPr>
              <a:xfrm>
                <a:off x="529701" y="359052"/>
                <a:ext cx="1113259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3</a:t>
                </a:r>
                <a:r>
                  <a:rPr lang="sr-Cyrl-RS" dirty="0"/>
                  <a:t>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sr-Cyrl-RS" dirty="0"/>
                  <a:t>Измерити струју </a:t>
                </a:r>
                <a:r>
                  <a:rPr lang="sr-Cyrl-RS" dirty="0" err="1"/>
                  <a:t>дрејна</a:t>
                </a:r>
                <a:r>
                  <a:rPr lang="sr-Cyrl-RS" dirty="0"/>
                  <a:t> и израчунати одступање од израчунате вредности у процентима. Измерити напон између </a:t>
                </a:r>
                <a:r>
                  <a:rPr lang="sr-Cyrl-RS" dirty="0" err="1"/>
                  <a:t>дрејна</a:t>
                </a:r>
                <a:r>
                  <a:rPr lang="sr-Cyrl-RS" dirty="0"/>
                  <a:t> и масе. Резултате унети у табели 1.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/>
                      <m:t>Δ</m:t>
                    </m:r>
                    <m:r>
                      <m:rPr>
                        <m:nor/>
                      </m:rPr>
                      <a:rPr lang="en-US" b="0" i="0" dirty="0" smtClean="0"/>
                      <m:t>Id</m:t>
                    </m:r>
                  </m:oMath>
                </a14:m>
                <a:r>
                  <a:rPr lang="sr-Cyrl-RS" dirty="0"/>
                  <a:t> је разлика струја у тачки 3 и 2.</a:t>
                </a:r>
                <a:r>
                  <a:rPr lang="en-US" dirty="0"/>
                  <a:t> Id0 </a:t>
                </a:r>
                <a:r>
                  <a:rPr lang="sr-Cyrl-RS" dirty="0"/>
                  <a:t>је струја </a:t>
                </a:r>
                <a:r>
                  <a:rPr lang="sr-Cyrl-RS" dirty="0" err="1"/>
                  <a:t>дрејна</a:t>
                </a:r>
                <a:r>
                  <a:rPr lang="sr-Cyrl-RS" dirty="0"/>
                  <a:t> добијена у тачки 2.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3C0D97D-354F-46F5-93CD-B68D7607CC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01" y="359052"/>
                <a:ext cx="11132598" cy="1200329"/>
              </a:xfrm>
              <a:prstGeom prst="rect">
                <a:avLst/>
              </a:prstGeom>
              <a:blipFill>
                <a:blip r:embed="rId2"/>
                <a:stretch>
                  <a:fillRect l="-493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AFEC2F65-040D-49D8-BE45-DEB9F31A5E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3486539"/>
                  </p:ext>
                </p:extLst>
              </p:nvPr>
            </p:nvGraphicFramePr>
            <p:xfrm>
              <a:off x="1225118" y="2444499"/>
              <a:ext cx="9809826" cy="2367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82482">
                      <a:extLst>
                        <a:ext uri="{9D8B030D-6E8A-4147-A177-3AD203B41FA5}">
                          <a16:colId xmlns:a16="http://schemas.microsoft.com/office/drawing/2014/main" val="3700896208"/>
                        </a:ext>
                      </a:extLst>
                    </a:gridCol>
                    <a:gridCol w="1956836">
                      <a:extLst>
                        <a:ext uri="{9D8B030D-6E8A-4147-A177-3AD203B41FA5}">
                          <a16:colId xmlns:a16="http://schemas.microsoft.com/office/drawing/2014/main" val="2111526853"/>
                        </a:ext>
                      </a:extLst>
                    </a:gridCol>
                    <a:gridCol w="1956836">
                      <a:extLst>
                        <a:ext uri="{9D8B030D-6E8A-4147-A177-3AD203B41FA5}">
                          <a16:colId xmlns:a16="http://schemas.microsoft.com/office/drawing/2014/main" val="3760913253"/>
                        </a:ext>
                      </a:extLst>
                    </a:gridCol>
                    <a:gridCol w="1956836">
                      <a:extLst>
                        <a:ext uri="{9D8B030D-6E8A-4147-A177-3AD203B41FA5}">
                          <a16:colId xmlns:a16="http://schemas.microsoft.com/office/drawing/2014/main" val="1295158364"/>
                        </a:ext>
                      </a:extLst>
                    </a:gridCol>
                    <a:gridCol w="1956836">
                      <a:extLst>
                        <a:ext uri="{9D8B030D-6E8A-4147-A177-3AD203B41FA5}">
                          <a16:colId xmlns:a16="http://schemas.microsoft.com/office/drawing/2014/main" val="3354667433"/>
                        </a:ext>
                      </a:extLst>
                    </a:gridCol>
                  </a:tblGrid>
                  <a:tr h="591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Id (mA)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l-GR" dirty="0" smtClean="0"/>
                                <m:t>Δ</m:t>
                              </m:r>
                              <m:r>
                                <m:rPr>
                                  <m:nor/>
                                </m:rPr>
                                <a:rPr lang="en-US" b="0" i="0" dirty="0" smtClean="0"/>
                                <m:t>Id</m:t>
                              </m:r>
                            </m:oMath>
                          </a14:m>
                          <a:r>
                            <a:rPr lang="sr-Cyrl-RS" dirty="0"/>
                            <a:t> </a:t>
                          </a:r>
                          <a:r>
                            <a:rPr lang="en-US" dirty="0"/>
                            <a:t>(Id-Id0)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l-GR" dirty="0" smtClean="0"/>
                                <m:t>Δ</m:t>
                              </m:r>
                              <m:r>
                                <m:rPr>
                                  <m:nor/>
                                </m:rPr>
                                <a:rPr lang="en-US" b="0" i="0" dirty="0" smtClean="0"/>
                                <m:t>Id</m:t>
                              </m:r>
                            </m:oMath>
                          </a14:m>
                          <a:r>
                            <a:rPr lang="sr-Cyrl-RS" dirty="0"/>
                            <a:t> </a:t>
                          </a:r>
                          <a:r>
                            <a:rPr lang="en-US" dirty="0"/>
                            <a:t>/Id0)*100 %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Ud</a:t>
                          </a:r>
                          <a:r>
                            <a:rPr lang="en-US" dirty="0"/>
                            <a:t> (V)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8180985"/>
                      </a:ext>
                    </a:extLst>
                  </a:tr>
                  <a:tr h="59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BF245B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3094227"/>
                      </a:ext>
                    </a:extLst>
                  </a:tr>
                  <a:tr h="59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BF245A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59215759"/>
                      </a:ext>
                    </a:extLst>
                  </a:tr>
                  <a:tr h="59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BF245C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411565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AFEC2F65-040D-49D8-BE45-DEB9F31A5E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3486539"/>
                  </p:ext>
                </p:extLst>
              </p:nvPr>
            </p:nvGraphicFramePr>
            <p:xfrm>
              <a:off x="1225118" y="2444499"/>
              <a:ext cx="9809826" cy="2367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82482">
                      <a:extLst>
                        <a:ext uri="{9D8B030D-6E8A-4147-A177-3AD203B41FA5}">
                          <a16:colId xmlns:a16="http://schemas.microsoft.com/office/drawing/2014/main" val="3700896208"/>
                        </a:ext>
                      </a:extLst>
                    </a:gridCol>
                    <a:gridCol w="1956836">
                      <a:extLst>
                        <a:ext uri="{9D8B030D-6E8A-4147-A177-3AD203B41FA5}">
                          <a16:colId xmlns:a16="http://schemas.microsoft.com/office/drawing/2014/main" val="2111526853"/>
                        </a:ext>
                      </a:extLst>
                    </a:gridCol>
                    <a:gridCol w="1956836">
                      <a:extLst>
                        <a:ext uri="{9D8B030D-6E8A-4147-A177-3AD203B41FA5}">
                          <a16:colId xmlns:a16="http://schemas.microsoft.com/office/drawing/2014/main" val="3760913253"/>
                        </a:ext>
                      </a:extLst>
                    </a:gridCol>
                    <a:gridCol w="1956836">
                      <a:extLst>
                        <a:ext uri="{9D8B030D-6E8A-4147-A177-3AD203B41FA5}">
                          <a16:colId xmlns:a16="http://schemas.microsoft.com/office/drawing/2014/main" val="1295158364"/>
                        </a:ext>
                      </a:extLst>
                    </a:gridCol>
                    <a:gridCol w="1956836">
                      <a:extLst>
                        <a:ext uri="{9D8B030D-6E8A-4147-A177-3AD203B41FA5}">
                          <a16:colId xmlns:a16="http://schemas.microsoft.com/office/drawing/2014/main" val="3354667433"/>
                        </a:ext>
                      </a:extLst>
                    </a:gridCol>
                  </a:tblGrid>
                  <a:tr h="591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Id (mA)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869" t="-5155" r="-201558" b="-303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932" t="-5155" r="-100932" b="-303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Ud</a:t>
                          </a:r>
                          <a:r>
                            <a:rPr lang="en-US" dirty="0"/>
                            <a:t> (V)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8180985"/>
                      </a:ext>
                    </a:extLst>
                  </a:tr>
                  <a:tr h="59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BF245B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3094227"/>
                      </a:ext>
                    </a:extLst>
                  </a:tr>
                  <a:tr h="59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BF245A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59215759"/>
                      </a:ext>
                    </a:extLst>
                  </a:tr>
                  <a:tr h="591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BF245C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4115658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889BEAA8-F2D9-4B6C-A46B-A1D349D8EFA8}"/>
              </a:ext>
            </a:extLst>
          </p:cNvPr>
          <p:cNvSpPr/>
          <p:nvPr/>
        </p:nvSpPr>
        <p:spPr>
          <a:xfrm>
            <a:off x="5555403" y="5030026"/>
            <a:ext cx="1081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dirty="0"/>
              <a:t>Табела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645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71B0D-EECF-4CCF-9CDD-0471F8A5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DAC2F4-1148-48D3-9876-212C7599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46493E-F022-4AA6-83A8-177D4EAD2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08D2F9-9273-4319-A64B-2DEB40DAEF5D}"/>
              </a:ext>
            </a:extLst>
          </p:cNvPr>
          <p:cNvSpPr/>
          <p:nvPr/>
        </p:nvSpPr>
        <p:spPr>
          <a:xfrm>
            <a:off x="390393" y="219124"/>
            <a:ext cx="114112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dirty="0"/>
              <a:t>4.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Уместо </a:t>
            </a:r>
            <a:r>
              <a:rPr lang="en-US" dirty="0"/>
              <a:t>FET-a BF245B </a:t>
            </a:r>
            <a:r>
              <a:rPr lang="sr-Cyrl-RS" dirty="0"/>
              <a:t>ставити </a:t>
            </a:r>
            <a:r>
              <a:rPr lang="en-US" dirty="0"/>
              <a:t>BF245</a:t>
            </a:r>
            <a:r>
              <a:rPr lang="sr-Cyrl-RS" dirty="0"/>
              <a:t>А и измерити струју </a:t>
            </a:r>
            <a:r>
              <a:rPr lang="sr-Cyrl-RS" dirty="0" err="1"/>
              <a:t>дрејна</a:t>
            </a:r>
            <a:r>
              <a:rPr lang="sr-Cyrl-RS" dirty="0"/>
              <a:t> и </a:t>
            </a:r>
            <a:r>
              <a:rPr lang="sr-Cyrl-RS" dirty="0" err="1"/>
              <a:t>напан</a:t>
            </a:r>
            <a:r>
              <a:rPr lang="sr-Cyrl-RS" dirty="0"/>
              <a:t> између </a:t>
            </a:r>
            <a:r>
              <a:rPr lang="sr-Cyrl-RS" dirty="0" err="1"/>
              <a:t>дрејна</a:t>
            </a:r>
            <a:r>
              <a:rPr lang="sr-Cyrl-RS" dirty="0"/>
              <a:t> и масе.  Резултате и одступања струје у процентима унети у табелу 1. Поновити поступак и за </a:t>
            </a:r>
            <a:r>
              <a:rPr lang="en-US" dirty="0"/>
              <a:t>FET BF245C.</a:t>
            </a:r>
            <a:endParaRPr lang="sr-Cyrl-R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3CBDF2-679C-4CE1-B442-BC9FEEAF1D9A}"/>
              </a:ext>
            </a:extLst>
          </p:cNvPr>
          <p:cNvSpPr/>
          <p:nvPr/>
        </p:nvSpPr>
        <p:spPr>
          <a:xfrm>
            <a:off x="390394" y="1673022"/>
            <a:ext cx="114112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dirty="0"/>
              <a:t>5.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На слици 3. су дате излазне статичке карактеристике за </a:t>
            </a:r>
            <a:r>
              <a:rPr lang="en-US" dirty="0"/>
              <a:t>FET BF245B.</a:t>
            </a:r>
            <a:r>
              <a:rPr lang="sr-Cyrl-RS" dirty="0"/>
              <a:t> На карактеристици уцртати положај радне праве за напон напајања од 15 </a:t>
            </a:r>
            <a:r>
              <a:rPr lang="en-US" dirty="0"/>
              <a:t>V</a:t>
            </a:r>
            <a:r>
              <a:rPr lang="sr-Cyrl-RS" dirty="0"/>
              <a:t>, отпорности у колу </a:t>
            </a:r>
            <a:r>
              <a:rPr lang="sr-Cyrl-RS" dirty="0" err="1"/>
              <a:t>дрејна</a:t>
            </a:r>
            <a:r>
              <a:rPr lang="sr-Cyrl-RS" dirty="0"/>
              <a:t> од 1К</a:t>
            </a:r>
            <a:r>
              <a:rPr lang="el-GR" dirty="0"/>
              <a:t>Ω</a:t>
            </a:r>
            <a:r>
              <a:rPr lang="sr-Cyrl-RS" dirty="0"/>
              <a:t> и отпорности у колу </a:t>
            </a:r>
            <a:r>
              <a:rPr lang="sr-Cyrl-RS" dirty="0" err="1"/>
              <a:t>сорса</a:t>
            </a:r>
            <a:r>
              <a:rPr lang="sr-Cyrl-RS" dirty="0"/>
              <a:t> од 510 </a:t>
            </a:r>
            <a:r>
              <a:rPr lang="el-GR" dirty="0"/>
              <a:t>Ω</a:t>
            </a:r>
            <a:r>
              <a:rPr lang="sr-Cyrl-RS" dirty="0"/>
              <a:t>.</a:t>
            </a:r>
            <a:r>
              <a:rPr lang="en-US" dirty="0"/>
              <a:t>   </a:t>
            </a:r>
            <a:r>
              <a:rPr lang="sr-Cyrl-RS" dirty="0"/>
              <a:t>Уцртати радне праве према измереним струјама </a:t>
            </a:r>
            <a:r>
              <a:rPr lang="sr-Cyrl-RS" dirty="0" err="1"/>
              <a:t>дрејна</a:t>
            </a:r>
            <a:r>
              <a:rPr lang="sr-Cyrl-RS" dirty="0"/>
              <a:t> за сва три случаја.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D791A17-849A-4A1D-83F7-8DD259A15096}"/>
                  </a:ext>
                </a:extLst>
              </p:cNvPr>
              <p:cNvSpPr/>
              <p:nvPr/>
            </p:nvSpPr>
            <p:spPr>
              <a:xfrm>
                <a:off x="390394" y="3360618"/>
                <a:ext cx="11212721" cy="2099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Cyrl-RS" dirty="0"/>
                  <a:t>6.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sr-Cyrl-RS" dirty="0"/>
                  <a:t>Довести на улаз појачавача наизменични напон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dirty="0"/>
                  <a:t>од 100 </a:t>
                </a:r>
                <a:r>
                  <a:rPr lang="en-US" dirty="0"/>
                  <a:t>mV</a:t>
                </a:r>
                <a:r>
                  <a:rPr lang="sr-Cyrl-RS" dirty="0"/>
                  <a:t>, 1</a:t>
                </a:r>
                <a:r>
                  <a:rPr lang="en-US" dirty="0" err="1"/>
                  <a:t>KHz</a:t>
                </a:r>
                <a:r>
                  <a:rPr lang="sr-Cyrl-RS" dirty="0"/>
                  <a:t> из </a:t>
                </a:r>
                <a:r>
                  <a:rPr lang="en-US" dirty="0"/>
                  <a:t>RC</a:t>
                </a:r>
                <a:r>
                  <a:rPr lang="sr-Cyrl-RS" dirty="0"/>
                  <a:t> генератора. Измерити излазни напон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</m:sSub>
                  </m:oMath>
                </a14:m>
                <a:r>
                  <a:rPr lang="sr-Cyrl-RS" dirty="0"/>
                  <a:t> и израчунати напонско појачање појачавача.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dirty="0"/>
                  <a:t>= 		 </a:t>
                </a:r>
                <a:r>
                  <a:rPr lang="en-US" dirty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Cyrl-RS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dirty="0"/>
                  <a:t>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dirty="0"/>
                  <a:t>=</a:t>
                </a:r>
                <a:endParaRPr lang="en-US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sr-Cyrl-RS" dirty="0"/>
              </a:p>
              <a:p>
                <a:endParaRPr lang="en-US" dirty="0"/>
              </a:p>
              <a:p>
                <a:r>
                  <a:rPr lang="sr-Cyrl-R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</m:sSub>
                  </m:oMath>
                </a14:m>
                <a:r>
                  <a:rPr lang="en-US" sz="1600" dirty="0"/>
                  <a:t> </a:t>
                </a:r>
                <a:r>
                  <a:rPr lang="sr-Cyrl-RS" sz="1600" dirty="0"/>
                  <a:t>су наизменични напони, па са проба узети </a:t>
                </a:r>
                <a:r>
                  <a:rPr lang="en-US" sz="1600" dirty="0"/>
                  <a:t>rms </a:t>
                </a:r>
                <a:r>
                  <a:rPr lang="sr-Cyrl-RS" sz="1600" dirty="0"/>
                  <a:t>вредности. Струја која нам треба у колу </a:t>
                </a:r>
                <a:r>
                  <a:rPr lang="sr-Cyrl-RS" sz="1600" dirty="0" err="1"/>
                  <a:t>дрејна</a:t>
                </a:r>
                <a:r>
                  <a:rPr lang="sr-Cyrl-RS" sz="1600" dirty="0"/>
                  <a:t>, </a:t>
                </a:r>
                <a:r>
                  <a:rPr lang="en-US" sz="1600" dirty="0"/>
                  <a:t>Id </a:t>
                </a:r>
                <a:r>
                  <a:rPr lang="sr-Cyrl-RS" sz="1600" dirty="0"/>
                  <a:t>је 	једносмерна (</a:t>
                </a:r>
                <a:r>
                  <a:rPr lang="en-US" sz="1600" dirty="0"/>
                  <a:t>DC</a:t>
                </a:r>
                <a:r>
                  <a:rPr lang="sr-Cyrl-RS" sz="1600" dirty="0"/>
                  <a:t>)</a:t>
                </a:r>
                <a:r>
                  <a:rPr lang="en-US" sz="1600" dirty="0"/>
                  <a:t> </a:t>
                </a:r>
                <a:r>
                  <a:rPr lang="sr-Cyrl-RS" sz="1600" dirty="0"/>
                  <a:t>па треба узети одговарајући податак</a:t>
                </a:r>
                <a:r>
                  <a:rPr lang="en-US" sz="1600" dirty="0"/>
                  <a:t>.</a:t>
                </a:r>
                <a:endParaRPr lang="sr-Cyrl-RS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D791A17-849A-4A1D-83F7-8DD259A150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94" y="3360618"/>
                <a:ext cx="11212721" cy="2099036"/>
              </a:xfrm>
              <a:prstGeom prst="rect">
                <a:avLst/>
              </a:prstGeom>
              <a:blipFill>
                <a:blip r:embed="rId2"/>
                <a:stretch>
                  <a:fillRect l="-435" t="-1449" b="-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227463-CD10-4277-B89F-0BB0B502F2D9}"/>
              </a:ext>
            </a:extLst>
          </p:cNvPr>
          <p:cNvCxnSpPr/>
          <p:nvPr/>
        </p:nvCxnSpPr>
        <p:spPr>
          <a:xfrm>
            <a:off x="6769221" y="4295507"/>
            <a:ext cx="1162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91D3FF-8C06-4F2C-9F7B-0D8D6BA7FD79}"/>
              </a:ext>
            </a:extLst>
          </p:cNvPr>
          <p:cNvCxnSpPr/>
          <p:nvPr/>
        </p:nvCxnSpPr>
        <p:spPr>
          <a:xfrm>
            <a:off x="9752304" y="4282652"/>
            <a:ext cx="1162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34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2BB0473-2876-4C7F-A131-68D264E18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325" y="1476831"/>
            <a:ext cx="9973877" cy="471084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3F1C89-527C-4D87-BC52-8B8C0E717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5A83-D24F-4A34-BB1F-D07EB9706E34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899418-2A11-426D-91FF-A7F4C1D7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C41E44-41A9-453C-874E-4FD37884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F7E5195-2167-4FB9-8703-893DCC3BAB0F}"/>
                  </a:ext>
                </a:extLst>
              </p:cNvPr>
              <p:cNvSpPr/>
              <p:nvPr/>
            </p:nvSpPr>
            <p:spPr>
              <a:xfrm>
                <a:off x="425904" y="231983"/>
                <a:ext cx="11212721" cy="11174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Cyrl-RS" dirty="0"/>
                  <a:t>7.</a:t>
                </a:r>
                <a:endParaRPr lang="en-US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sr-Cyrl-RS" dirty="0"/>
                  <a:t>Прикључити потрошач и поново измерити излазни наизменични напон. Израчунати</a:t>
                </a:r>
                <a:r>
                  <a:rPr lang="en-US" dirty="0"/>
                  <a:t> </a:t>
                </a:r>
                <a:r>
                  <a:rPr lang="sr-Cyrl-RS" dirty="0"/>
                  <a:t>излазну отпорност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𝑖𝑧𝑙</m:t>
                        </m:r>
                      </m:sub>
                    </m:sSub>
                  </m:oMath>
                </a14:m>
                <a:r>
                  <a:rPr lang="sr-Cyrl-RS" dirty="0"/>
                  <a:t>.        </a:t>
                </a:r>
              </a:p>
              <a:p>
                <a:r>
                  <a:rPr lang="sr-Cyrl-RS" dirty="0"/>
                  <a:t>    користити познати израз из претходних вежби.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R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𝑖𝑧𝑙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Cyrl-R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Cyrl-R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sr-Cyrl-R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∗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sr-Cyrl-RS" dirty="0"/>
                  <a:t>=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F7E5195-2167-4FB9-8703-893DCC3BAB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04" y="231983"/>
                <a:ext cx="11212721" cy="1117422"/>
              </a:xfrm>
              <a:prstGeom prst="rect">
                <a:avLst/>
              </a:prstGeom>
              <a:blipFill>
                <a:blip r:embed="rId3"/>
                <a:stretch>
                  <a:fillRect l="-489" t="-2732" r="-3263" b="-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4C0853-A94B-44E4-BEEA-C31DCCDA27AA}"/>
              </a:ext>
            </a:extLst>
          </p:cNvPr>
          <p:cNvCxnSpPr/>
          <p:nvPr/>
        </p:nvCxnSpPr>
        <p:spPr>
          <a:xfrm>
            <a:off x="7568213" y="1180730"/>
            <a:ext cx="33557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4E5092-74A0-4305-A3F2-CDA2C1646A05}"/>
                  </a:ext>
                </a:extLst>
              </p:cNvPr>
              <p:cNvSpPr txBox="1"/>
              <p:nvPr/>
            </p:nvSpPr>
            <p:spPr>
              <a:xfrm>
                <a:off x="1493668" y="1598183"/>
                <a:ext cx="3884653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Cyrl-RS" dirty="0"/>
                  <a:t>Слика </a:t>
                </a:r>
                <a:r>
                  <a:rPr lang="en-US" dirty="0"/>
                  <a:t>4</a:t>
                </a:r>
                <a:r>
                  <a:rPr lang="sr-Cyrl-RS" dirty="0"/>
                  <a:t>. Укључен потрошач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sr-Cyrl-RS" dirty="0"/>
                  <a:t>= 1 К</a:t>
                </a:r>
                <a:r>
                  <a:rPr lang="el-GR" dirty="0"/>
                  <a:t>Ω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4E5092-74A0-4305-A3F2-CDA2C1646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668" y="1598183"/>
                <a:ext cx="3884653" cy="390748"/>
              </a:xfrm>
              <a:prstGeom prst="rect">
                <a:avLst/>
              </a:prstGeom>
              <a:blipFill>
                <a:blip r:embed="rId4"/>
                <a:stretch>
                  <a:fillRect l="-1256" t="-6250" r="-471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row: Right 8">
            <a:extLst>
              <a:ext uri="{FF2B5EF4-FFF2-40B4-BE49-F238E27FC236}">
                <a16:creationId xmlns:a16="http://schemas.microsoft.com/office/drawing/2014/main" id="{54BB24B9-4104-4FE9-86AB-D98A3AD22F0E}"/>
              </a:ext>
            </a:extLst>
          </p:cNvPr>
          <p:cNvSpPr/>
          <p:nvPr/>
        </p:nvSpPr>
        <p:spPr>
          <a:xfrm rot="10183635">
            <a:off x="8940666" y="2260301"/>
            <a:ext cx="443931" cy="75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C556C5-2031-455C-A93C-39E9A93E85B2}"/>
                  </a:ext>
                </a:extLst>
              </p:cNvPr>
              <p:cNvSpPr txBox="1"/>
              <p:nvPr/>
            </p:nvSpPr>
            <p:spPr>
              <a:xfrm>
                <a:off x="9387790" y="2043060"/>
                <a:ext cx="314894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C556C5-2031-455C-A93C-39E9A93E85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7790" y="2043060"/>
                <a:ext cx="314894" cy="298415"/>
              </a:xfrm>
              <a:prstGeom prst="rect">
                <a:avLst/>
              </a:prstGeom>
              <a:blipFill>
                <a:blip r:embed="rId5"/>
                <a:stretch>
                  <a:fillRect l="-17308" r="-7692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23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1B4798-A867-48B0-84BD-3F25AD412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0BAB74-4ABC-47D6-849F-F20E7FAB8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CED8C-1D62-4E6D-AFA8-611C15F0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462FAC-ABB4-4D3D-B789-27DAE24B9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93" y="1060450"/>
            <a:ext cx="10687050" cy="52959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49EC34-3DD6-479B-A91D-39317A4FE4C8}"/>
              </a:ext>
            </a:extLst>
          </p:cNvPr>
          <p:cNvSpPr txBox="1"/>
          <p:nvPr/>
        </p:nvSpPr>
        <p:spPr>
          <a:xfrm flipH="1">
            <a:off x="1208693" y="473677"/>
            <a:ext cx="7899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Подаци за </a:t>
            </a:r>
            <a:r>
              <a:rPr lang="en-US" dirty="0"/>
              <a:t>BF245A – </a:t>
            </a:r>
            <a:r>
              <a:rPr lang="sr-Cyrl-RS" dirty="0"/>
              <a:t>празан ход </a:t>
            </a:r>
            <a:endParaRPr lang="en-US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A04A8E58-2837-4225-85F9-C7970DAB1E4B}"/>
              </a:ext>
            </a:extLst>
          </p:cNvPr>
          <p:cNvSpPr/>
          <p:nvPr/>
        </p:nvSpPr>
        <p:spPr>
          <a:xfrm rot="10183635">
            <a:off x="7867208" y="1781184"/>
            <a:ext cx="443931" cy="75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8D780885-0347-4336-BFB0-120578DE9B09}"/>
              </a:ext>
            </a:extLst>
          </p:cNvPr>
          <p:cNvSpPr/>
          <p:nvPr/>
        </p:nvSpPr>
        <p:spPr>
          <a:xfrm rot="10183635">
            <a:off x="9626466" y="1934841"/>
            <a:ext cx="443931" cy="75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3959079-6564-4084-A5FB-819CEAC9EA72}"/>
                  </a:ext>
                </a:extLst>
              </p:cNvPr>
              <p:cNvSpPr txBox="1"/>
              <p:nvPr/>
            </p:nvSpPr>
            <p:spPr>
              <a:xfrm>
                <a:off x="10073590" y="1772523"/>
                <a:ext cx="4026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3959079-6564-4084-A5FB-819CEAC9E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3590" y="1772523"/>
                <a:ext cx="402611" cy="276999"/>
              </a:xfrm>
              <a:prstGeom prst="rect">
                <a:avLst/>
              </a:prstGeom>
              <a:blipFill>
                <a:blip r:embed="rId3"/>
                <a:stretch>
                  <a:fillRect l="-11940" r="-597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612EEF-8645-4154-B784-200D4A898B06}"/>
                  </a:ext>
                </a:extLst>
              </p:cNvPr>
              <p:cNvSpPr txBox="1"/>
              <p:nvPr/>
            </p:nvSpPr>
            <p:spPr>
              <a:xfrm>
                <a:off x="8362038" y="1603706"/>
                <a:ext cx="2498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612EEF-8645-4154-B784-200D4A898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2038" y="1603706"/>
                <a:ext cx="249812" cy="276999"/>
              </a:xfrm>
              <a:prstGeom prst="rect">
                <a:avLst/>
              </a:prstGeom>
              <a:blipFill>
                <a:blip r:embed="rId4"/>
                <a:stretch>
                  <a:fillRect l="-24390" r="-7317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266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22F697-6000-44C3-BD1D-E3CAEE755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22.04.2020.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D8261E-C61A-40D7-A8BA-4EAF7EB6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04A2D8-A3C8-4F4B-9FE6-F8F9EE40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7FD6F6-CEE6-4FF8-AFF7-63C168369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3363"/>
            <a:ext cx="12192000" cy="59112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F555DF-F3B8-449C-824F-B97664D0C454}"/>
              </a:ext>
            </a:extLst>
          </p:cNvPr>
          <p:cNvSpPr txBox="1"/>
          <p:nvPr/>
        </p:nvSpPr>
        <p:spPr>
          <a:xfrm flipH="1">
            <a:off x="758430" y="136524"/>
            <a:ext cx="7899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Подаци за </a:t>
            </a:r>
            <a:r>
              <a:rPr lang="en-US" dirty="0"/>
              <a:t>BF245A – </a:t>
            </a:r>
            <a:r>
              <a:rPr lang="sr-Cyrl-RS" dirty="0"/>
              <a:t>оптерећење 1К</a:t>
            </a:r>
            <a:endParaRPr lang="en-US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32FFAB59-6C2A-4755-9564-BF824BBE08EC}"/>
              </a:ext>
            </a:extLst>
          </p:cNvPr>
          <p:cNvSpPr/>
          <p:nvPr/>
        </p:nvSpPr>
        <p:spPr>
          <a:xfrm rot="10183635">
            <a:off x="9535077" y="1563365"/>
            <a:ext cx="443931" cy="75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E89F7CA-8BC1-4864-92ED-DD8A104EA615}"/>
                  </a:ext>
                </a:extLst>
              </p:cNvPr>
              <p:cNvSpPr txBox="1"/>
              <p:nvPr/>
            </p:nvSpPr>
            <p:spPr>
              <a:xfrm>
                <a:off x="9982200" y="1385887"/>
                <a:ext cx="314894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E89F7CA-8BC1-4864-92ED-DD8A104EA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2200" y="1385887"/>
                <a:ext cx="314894" cy="298415"/>
              </a:xfrm>
              <a:prstGeom prst="rect">
                <a:avLst/>
              </a:prstGeom>
              <a:blipFill>
                <a:blip r:embed="rId3"/>
                <a:stretch>
                  <a:fillRect l="-17647" r="-7843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586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558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Wingdings</vt:lpstr>
      <vt:lpstr>Office Theme</vt:lpstr>
      <vt:lpstr>Custom Design</vt:lpstr>
      <vt:lpstr>1_Office Theme</vt:lpstr>
      <vt:lpstr>Појачавач са FET транзистором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Стаи</dc:title>
  <dc:creator>Ivan Radosavljevic</dc:creator>
  <cp:lastModifiedBy>Ivan Radosavljevic</cp:lastModifiedBy>
  <cp:revision>92</cp:revision>
  <dcterms:created xsi:type="dcterms:W3CDTF">2020-04-05T09:45:46Z</dcterms:created>
  <dcterms:modified xsi:type="dcterms:W3CDTF">2020-04-22T09:09:25Z</dcterms:modified>
</cp:coreProperties>
</file>